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4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6" r:id="rId14"/>
    <p:sldId id="267" r:id="rId15"/>
    <p:sldId id="269" r:id="rId16"/>
    <p:sldId id="270" r:id="rId17"/>
    <p:sldId id="271" r:id="rId18"/>
    <p:sldId id="272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21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gatti-broward.com/bugatti-information/bugatti-la-voiture-noire/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ugatti_Automobiles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Bugatti_Chiron#cite_note-DTRENDS_NOV-7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58CB8-E5F5-3949-9C96-32A6802D46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Asphalt 9</a:t>
            </a:r>
            <a:br>
              <a:rPr lang="en-GB" dirty="0"/>
            </a:br>
            <a:r>
              <a:rPr lang="en-GB" dirty="0"/>
              <a:t>legends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35E4B-20F2-AF41-88D4-1CC3A3161F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Made by racer beast 2077</a:t>
            </a:r>
          </a:p>
          <a:p>
            <a:r>
              <a:rPr lang="en-GB" dirty="0"/>
              <a:t>All class s kings</a:t>
            </a:r>
          </a:p>
        </p:txBody>
      </p:sp>
    </p:spTree>
    <p:extLst>
      <p:ext uri="{BB962C8B-B14F-4D97-AF65-F5344CB8AC3E}">
        <p14:creationId xmlns:p14="http://schemas.microsoft.com/office/powerpoint/2010/main" val="826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BF89-BB64-9A41-A0D9-19B5FB85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Inferno </a:t>
            </a:r>
            <a:r>
              <a:rPr lang="en-GB" dirty="0" err="1"/>
              <a:t>automobilie</a:t>
            </a:r>
            <a:r>
              <a:rPr lang="en-GB" dirty="0"/>
              <a:t> inferno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E54ECE-D67B-B542-841E-CEB159F23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726" y="2252547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D28A35-2604-624C-8EE6-AD13C38D39F2}"/>
              </a:ext>
            </a:extLst>
          </p:cNvPr>
          <p:cNvSpPr/>
          <p:nvPr/>
        </p:nvSpPr>
        <p:spPr>
          <a:xfrm>
            <a:off x="8028876" y="1874517"/>
            <a:ext cx="29327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It has a twin-turbo V8 engine capable of producing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1,400 horsepower and 670 pound-feet of torque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. . It weighs 1200 kg and has a drag coefficient of 1.4, these characteristics allow it to accelerate from 0 to 100 km / h in less than 3 seconds and reach a maximum speed of 400 km / h.</a:t>
            </a:r>
          </a:p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Price:$2.1 Million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618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7D3D3-D8DA-6E4D-AD85-0B154E1E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Bugatti </a:t>
            </a:r>
            <a:r>
              <a:rPr lang="en-GB" dirty="0" err="1"/>
              <a:t>divo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63124E-AFDB-6041-A668-E19009DAD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30605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CD15F59-8141-1C48-B2AD-4ABF0AE7FDD6}"/>
              </a:ext>
            </a:extLst>
          </p:cNvPr>
          <p:cNvSpPr/>
          <p:nvPr/>
        </p:nvSpPr>
        <p:spPr>
          <a:xfrm>
            <a:off x="7747039" y="1954387"/>
            <a:ext cx="408134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Bugatti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Divo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is a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mid-engine track-focused sports car developed and manufactured by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Bugatti Automobiles S.A.S. The car is named after French racing driver Albert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Divo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, who raced for Bugatti in the 1920s winning the Targa Florio race twice.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Engine: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8.0 L (488 cu in) quad-turbocharged ...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Kerb weight: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1,961 kg (4,323 lb) (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est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)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Power output: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1,103 kW (1,500 PS; 1,479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hp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)</a:t>
            </a:r>
          </a:p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Price:$5.8 Million</a:t>
            </a:r>
            <a:b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</a:br>
            <a:endParaRPr lang="en-IN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56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62991-2D38-F542-A97B-5F6C92F44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Hennessey venom f5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13F0A2-C510-AB4F-A539-33E482457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574" y="2408664"/>
            <a:ext cx="6495361" cy="3594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BFE04F-3D55-F149-A469-7A5080B55E16}"/>
              </a:ext>
            </a:extLst>
          </p:cNvPr>
          <p:cNvSpPr/>
          <p:nvPr/>
        </p:nvSpPr>
        <p:spPr>
          <a:xfrm>
            <a:off x="7750097" y="2408664"/>
            <a:ext cx="35460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Venom F5 is an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all-new </a:t>
            </a:r>
            <a:r>
              <a:rPr lang="en-IN" b="1" dirty="0" err="1">
                <a:solidFill>
                  <a:srgbClr val="202124"/>
                </a:solidFill>
                <a:latin typeface="arial" panose="020B0604020202020204" pitchFamily="34" charset="0"/>
              </a:rPr>
              <a:t>hypercar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designed and built from the ground up with one goal in mind: To be the absolute fastest road car on earth. Hennessey and team have developed a completely new design, chassis and carbon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fiber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body focused on aerodynamics to achieve the lowest possible drag.</a:t>
            </a:r>
          </a:p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Price:$1,600,000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381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1A9C9-BF2D-E34F-B81C-7DB7FB254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Bugatti la </a:t>
            </a:r>
            <a:r>
              <a:rPr lang="en-GB" dirty="0" err="1"/>
              <a:t>voiture</a:t>
            </a:r>
            <a:r>
              <a:rPr lang="en-GB" dirty="0"/>
              <a:t> noire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F978DF-F842-5647-82E2-9267A1539E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0970" y="2319454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97A132-58A8-244F-83FA-049069DC3148}"/>
              </a:ext>
            </a:extLst>
          </p:cNvPr>
          <p:cNvSpPr/>
          <p:nvPr/>
        </p:nvSpPr>
        <p:spPr>
          <a:xfrm>
            <a:off x="7536331" y="2319454"/>
            <a:ext cx="439358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Engine — 8L quad-turbo16-cylinder engine.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Horsepower — upwards of 1,500 </a:t>
            </a:r>
            <a:r>
              <a:rPr lang="en-IN" dirty="0" err="1"/>
              <a:t>hp</a:t>
            </a:r>
            <a:r>
              <a:rPr lang="en-IN" dirty="0"/>
              <a:t> in each wheel.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Torque — 1,180 pound-feet.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Acceleration — 0 to 62 mph in 2.4 seconds.</a:t>
            </a:r>
          </a:p>
          <a:p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hlinkClick r:id="rId3"/>
              </a:rPr>
              <a:t>Price:$13.8 Million</a:t>
            </a:r>
            <a:br>
              <a:rPr lang="en-IN" dirty="0">
                <a:solidFill>
                  <a:srgbClr val="1A0DAB"/>
                </a:solidFill>
                <a:latin typeface="arial" panose="020B0604020202020204" pitchFamily="34" charset="0"/>
                <a:hlinkClick r:id="rId3"/>
              </a:rPr>
            </a:br>
            <a:br>
              <a:rPr lang="en-IN" dirty="0">
                <a:solidFill>
                  <a:srgbClr val="1A0DAB"/>
                </a:solidFill>
                <a:latin typeface="arial" panose="020B0604020202020204" pitchFamily="34" charset="0"/>
                <a:hlinkClick r:id="rId3"/>
              </a:rPr>
            </a:br>
            <a:endParaRPr lang="en-IN" b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81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4BD4E-F39B-C647-B9E9-5256F3555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Bxr</a:t>
            </a:r>
            <a:r>
              <a:rPr lang="en-GB" dirty="0"/>
              <a:t> bailey blade gt1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635DE4-1143-1A47-A874-55A4C4EA1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028" y="2386361"/>
            <a:ext cx="6495361" cy="3594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79F343-49F1-F34B-A6A8-C1522DEC32B5}"/>
              </a:ext>
            </a:extLst>
          </p:cNvPr>
          <p:cNvSpPr/>
          <p:nvPr/>
        </p:nvSpPr>
        <p:spPr>
          <a:xfrm>
            <a:off x="8095784" y="2386361"/>
            <a:ext cx="29885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GT1 has a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750 </a:t>
            </a:r>
            <a:r>
              <a:rPr lang="en-IN" b="1" dirty="0" err="1">
                <a:solidFill>
                  <a:srgbClr val="202124"/>
                </a:solidFill>
                <a:latin typeface="arial" panose="020B0604020202020204" pitchFamily="34" charset="0"/>
              </a:rPr>
              <a:t>hp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 5.0L Twin-Turbo V8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engine with body material made of modern, lightweight composites. Weight is very important, so BXR has managed to keep the it between 2,400 lbs and 2,600 lbs depending on the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seected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options.</a:t>
            </a:r>
          </a:p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Price:$155,000.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109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E70A-5C8E-0742-AD3F-4220FF0C6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Lamborghini </a:t>
            </a:r>
            <a:r>
              <a:rPr lang="en-GB" dirty="0" err="1"/>
              <a:t>sian</a:t>
            </a:r>
            <a:r>
              <a:rPr lang="en-GB" dirty="0"/>
              <a:t> </a:t>
            </a:r>
            <a:r>
              <a:rPr lang="en-GB" dirty="0" err="1"/>
              <a:t>fkp</a:t>
            </a:r>
            <a:r>
              <a:rPr lang="en-GB" dirty="0"/>
              <a:t> 37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A4A120-CE4F-674F-9DDD-65C334164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819" y="2308303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C66F49-8488-484E-A5EE-316356277749}"/>
              </a:ext>
            </a:extLst>
          </p:cNvPr>
          <p:cNvSpPr/>
          <p:nvPr/>
        </p:nvSpPr>
        <p:spPr>
          <a:xfrm>
            <a:off x="7649736" y="2308303"/>
            <a:ext cx="345687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Sián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FKP 37 is the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first super sports car powered by a V12 engine and hybrid technology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based on supercapacitors. ...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Sián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—lightning in Bolognese—is a name that captures the car's true character, foremost its speed, which exceeds 220 mph (350 km/h).</a:t>
            </a:r>
          </a:p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Price:$2,640,000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51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A96C-3839-B646-829F-D4F2B8A2F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Mazzanti</a:t>
            </a:r>
            <a:r>
              <a:rPr lang="en-GB" dirty="0"/>
              <a:t> </a:t>
            </a:r>
            <a:r>
              <a:rPr lang="en-GB" dirty="0" err="1"/>
              <a:t>Evantra</a:t>
            </a:r>
            <a:r>
              <a:rPr lang="en-GB" dirty="0"/>
              <a:t> </a:t>
            </a:r>
            <a:r>
              <a:rPr lang="en-GB" dirty="0" err="1"/>
              <a:t>Millecavalli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85DF10-8FDC-DE42-914B-631AD9955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2169" y="2308303"/>
            <a:ext cx="6491384" cy="3594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2AD65F-E472-1447-AB0A-12CFB8B467F9}"/>
              </a:ext>
            </a:extLst>
          </p:cNvPr>
          <p:cNvSpPr/>
          <p:nvPr/>
        </p:nvSpPr>
        <p:spPr>
          <a:xfrm>
            <a:off x="8597589" y="2308303"/>
            <a:ext cx="233060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Engine: 7.2-Liter V8 bi-turbo.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Horsepower: 1000.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Torque: 885 lb-ft.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0-60: 2.7 seconds.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Top Speed: 250 mph.</a:t>
            </a:r>
          </a:p>
          <a:p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Price:$1.2 Million</a:t>
            </a:r>
          </a:p>
        </p:txBody>
      </p:sp>
    </p:spTree>
    <p:extLst>
      <p:ext uri="{BB962C8B-B14F-4D97-AF65-F5344CB8AC3E}">
        <p14:creationId xmlns:p14="http://schemas.microsoft.com/office/powerpoint/2010/main" val="98266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C81DC-B21B-414E-8781-A3CDA01D8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Mclaren</a:t>
            </a:r>
            <a:r>
              <a:rPr lang="en-GB" dirty="0"/>
              <a:t> </a:t>
            </a:r>
            <a:r>
              <a:rPr lang="en-GB" dirty="0" err="1"/>
              <a:t>senna</a:t>
            </a:r>
            <a:r>
              <a:rPr lang="en-GB" dirty="0"/>
              <a:t>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B1C690-72C2-844C-8C9E-9DB96B6B5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4062" y="2297152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AD8B959-E781-D14F-985E-66A46A748152}"/>
              </a:ext>
            </a:extLst>
          </p:cNvPr>
          <p:cNvSpPr/>
          <p:nvPr/>
        </p:nvSpPr>
        <p:spPr>
          <a:xfrm>
            <a:off x="7895062" y="1874517"/>
            <a:ext cx="344572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McLaren Senna is a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limited-production mid-</a:t>
            </a:r>
            <a:r>
              <a:rPr lang="en-IN" b="1" dirty="0" err="1">
                <a:solidFill>
                  <a:srgbClr val="202124"/>
                </a:solidFill>
                <a:latin typeface="arial" panose="020B0604020202020204" pitchFamily="34" charset="0"/>
              </a:rPr>
              <a:t>engined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 </a:t>
            </a:r>
            <a:r>
              <a:rPr lang="en-IN" b="1" dirty="0" err="1">
                <a:solidFill>
                  <a:srgbClr val="202124"/>
                </a:solidFill>
                <a:latin typeface="arial" panose="020B0604020202020204" pitchFamily="34" charset="0"/>
              </a:rPr>
              <a:t>hypercar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 manufactured by McLaren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Automotive. The car is the third addition in the McLaren Ultimate Series, joining the F1 and the P1; however, it is not a direct successor to either of the cars.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Engine: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4.0 L M840TR twin-turbocharged V8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Curb weight: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1,374 kg (3,029 lb)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Power output: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800 PS (588 kW; 789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hp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); 590 l.</a:t>
            </a:r>
          </a:p>
          <a:p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Price:$1,05,000</a:t>
            </a:r>
          </a:p>
        </p:txBody>
      </p:sp>
    </p:spTree>
    <p:extLst>
      <p:ext uri="{BB962C8B-B14F-4D97-AF65-F5344CB8AC3E}">
        <p14:creationId xmlns:p14="http://schemas.microsoft.com/office/powerpoint/2010/main" val="203026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23725-D341-CD43-8AB8-FDF4B32A9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Ssc</a:t>
            </a:r>
            <a:r>
              <a:rPr lang="en-GB" dirty="0"/>
              <a:t> </a:t>
            </a:r>
            <a:r>
              <a:rPr lang="en-GB" dirty="0" err="1"/>
              <a:t>tutara</a:t>
            </a:r>
            <a:r>
              <a:rPr lang="en-GB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DEA6C-14C6-6943-9251-BD985A72F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3122" y="2286001"/>
            <a:ext cx="3456878" cy="4059043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The SSC Tuatara /ˈ</a:t>
            </a:r>
            <a:r>
              <a:rPr lang="en-IN" dirty="0" err="1"/>
              <a:t>tuətɑːrə</a:t>
            </a:r>
            <a:r>
              <a:rPr lang="en-IN" dirty="0"/>
              <a:t>/ is a </a:t>
            </a:r>
            <a:r>
              <a:rPr lang="en-IN" b="1" dirty="0"/>
              <a:t>sports car designed</a:t>
            </a:r>
            <a:r>
              <a:rPr lang="en-IN" dirty="0"/>
              <a:t>, developed and manufactured by American automobile manufacturer SSC North America (formerly Shelby </a:t>
            </a:r>
            <a:r>
              <a:rPr lang="en-IN" dirty="0" err="1"/>
              <a:t>SuperCars</a:t>
            </a:r>
            <a:r>
              <a:rPr lang="en-IN" dirty="0"/>
              <a:t> Inc.). The car is the successor to the Ultimate Aero and is the result of a design collaboration between Jason </a:t>
            </a:r>
            <a:r>
              <a:rPr lang="en-IN" dirty="0" err="1"/>
              <a:t>Castriota</a:t>
            </a:r>
            <a:r>
              <a:rPr lang="en-IN" dirty="0"/>
              <a:t> and SSC.</a:t>
            </a:r>
          </a:p>
          <a:p>
            <a:r>
              <a:rPr lang="en-IN" b="1" dirty="0"/>
              <a:t>Engine: </a:t>
            </a:r>
            <a:r>
              <a:rPr lang="en-IN" dirty="0"/>
              <a:t>5.9 L (360.8 cu in) SSC Twin-Turbo </a:t>
            </a:r>
            <a:r>
              <a:rPr lang="en-IN" dirty="0" err="1"/>
              <a:t>fla.</a:t>
            </a:r>
            <a:r>
              <a:rPr lang="en-IN" dirty="0"/>
              <a:t>..</a:t>
            </a:r>
          </a:p>
          <a:p>
            <a:r>
              <a:rPr lang="en-IN" b="1" dirty="0"/>
              <a:t>Curb weight: </a:t>
            </a:r>
            <a:r>
              <a:rPr lang="en-IN" dirty="0"/>
              <a:t>2,750 lb (1,247 kg) (dry)</a:t>
            </a:r>
          </a:p>
          <a:p>
            <a:r>
              <a:rPr lang="en-IN" b="1" dirty="0"/>
              <a:t>Power output: </a:t>
            </a:r>
            <a:r>
              <a:rPr lang="en-IN" dirty="0"/>
              <a:t>1,350 </a:t>
            </a:r>
            <a:r>
              <a:rPr lang="en-IN" dirty="0" err="1"/>
              <a:t>hp</a:t>
            </a:r>
            <a:r>
              <a:rPr lang="en-IN" dirty="0"/>
              <a:t> (1,000 kW) (91 octane)</a:t>
            </a:r>
          </a:p>
          <a:p>
            <a:r>
              <a:rPr lang="en-IN" dirty="0"/>
              <a:t>Price:$1.6 Million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9325F0-39D0-5840-8B26-1FAE109B0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2192965"/>
            <a:ext cx="6345043" cy="391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5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33E558-FB37-9E46-8D74-BA37379A5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CEC6ED-7341-8D42-A13F-2755233FDA09}"/>
              </a:ext>
            </a:extLst>
          </p:cNvPr>
          <p:cNvSpPr txBox="1"/>
          <p:nvPr/>
        </p:nvSpPr>
        <p:spPr>
          <a:xfrm>
            <a:off x="780585" y="3059668"/>
            <a:ext cx="2475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>
                    <a:lumMod val="9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440137-8274-A148-9C50-E0C6A25F7564}"/>
              </a:ext>
            </a:extLst>
          </p:cNvPr>
          <p:cNvSpPr txBox="1"/>
          <p:nvPr/>
        </p:nvSpPr>
        <p:spPr>
          <a:xfrm>
            <a:off x="9656956" y="3059668"/>
            <a:ext cx="1918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68072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38B16-DE8E-8342-B78F-624294E7C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BC39-B354-B145-8B9D-82BC1CF01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05416"/>
            <a:ext cx="10178322" cy="4962292"/>
          </a:xfrm>
        </p:spPr>
        <p:txBody>
          <a:bodyPr>
            <a:normAutofit fontScale="25000" lnSpcReduction="20000"/>
          </a:bodyPr>
          <a:lstStyle/>
          <a:p>
            <a:r>
              <a:rPr lang="en-GB" sz="6200" dirty="0" err="1"/>
              <a:t>Rimac</a:t>
            </a:r>
            <a:r>
              <a:rPr lang="en-GB" sz="6200" dirty="0"/>
              <a:t> </a:t>
            </a:r>
            <a:r>
              <a:rPr lang="en-GB" sz="6200" dirty="0" err="1"/>
              <a:t>C_Two</a:t>
            </a:r>
            <a:endParaRPr lang="en-GB" sz="6200" dirty="0"/>
          </a:p>
          <a:p>
            <a:r>
              <a:rPr lang="en-GB" sz="6200" dirty="0" err="1"/>
              <a:t>Aspark</a:t>
            </a:r>
            <a:r>
              <a:rPr lang="en-GB" sz="6200" dirty="0"/>
              <a:t> Owl</a:t>
            </a:r>
          </a:p>
          <a:p>
            <a:r>
              <a:rPr lang="en-GB" sz="6200" dirty="0"/>
              <a:t>Bugatti Chiron</a:t>
            </a:r>
          </a:p>
          <a:p>
            <a:r>
              <a:rPr lang="en-GB" sz="6200" dirty="0"/>
              <a:t>Koenigsegg </a:t>
            </a:r>
            <a:r>
              <a:rPr lang="en-GB" sz="6200" dirty="0" err="1"/>
              <a:t>Jesko</a:t>
            </a:r>
            <a:endParaRPr lang="en-GB" sz="6200" dirty="0"/>
          </a:p>
          <a:p>
            <a:r>
              <a:rPr lang="en-GB" sz="6200" dirty="0"/>
              <a:t>McLaren </a:t>
            </a:r>
            <a:r>
              <a:rPr lang="en-GB" sz="6200" dirty="0" err="1"/>
              <a:t>Speedtail</a:t>
            </a:r>
            <a:endParaRPr lang="en-GB" sz="6200" dirty="0"/>
          </a:p>
          <a:p>
            <a:r>
              <a:rPr lang="en-GB" sz="6200" dirty="0" err="1"/>
              <a:t>Automobilie</a:t>
            </a:r>
            <a:r>
              <a:rPr lang="en-GB" sz="6200" dirty="0"/>
              <a:t> </a:t>
            </a:r>
            <a:r>
              <a:rPr lang="en-GB" sz="6200" dirty="0" err="1"/>
              <a:t>Pininfarina</a:t>
            </a:r>
            <a:r>
              <a:rPr lang="en-GB" sz="6200" dirty="0"/>
              <a:t> Battista</a:t>
            </a:r>
          </a:p>
          <a:p>
            <a:r>
              <a:rPr lang="en-GB" sz="6200" dirty="0"/>
              <a:t>Aston Martin </a:t>
            </a:r>
            <a:r>
              <a:rPr lang="en-GB" sz="6200" dirty="0" err="1"/>
              <a:t>Valkryie</a:t>
            </a:r>
            <a:r>
              <a:rPr lang="en-GB" sz="6200" dirty="0"/>
              <a:t> </a:t>
            </a:r>
          </a:p>
          <a:p>
            <a:r>
              <a:rPr lang="en-GB" sz="6200" dirty="0"/>
              <a:t>Inferno </a:t>
            </a:r>
            <a:r>
              <a:rPr lang="en-GB" sz="6200" dirty="0" err="1"/>
              <a:t>Automobilie</a:t>
            </a:r>
            <a:r>
              <a:rPr lang="en-GB" sz="6200" dirty="0"/>
              <a:t> </a:t>
            </a:r>
            <a:r>
              <a:rPr lang="en-GB" sz="6200" dirty="0" err="1"/>
              <a:t>Pininfarina</a:t>
            </a:r>
            <a:r>
              <a:rPr lang="en-GB" sz="6200" dirty="0"/>
              <a:t> Battista</a:t>
            </a:r>
          </a:p>
          <a:p>
            <a:r>
              <a:rPr lang="en-GB" sz="6200" dirty="0"/>
              <a:t>Bugatti </a:t>
            </a:r>
            <a:r>
              <a:rPr lang="en-GB" sz="6200" dirty="0" err="1"/>
              <a:t>Divo</a:t>
            </a:r>
            <a:endParaRPr lang="en-GB" sz="6200" dirty="0"/>
          </a:p>
          <a:p>
            <a:r>
              <a:rPr lang="en-GB" sz="6200"/>
              <a:t>Hennessey Venom </a:t>
            </a:r>
            <a:r>
              <a:rPr lang="en-GB" sz="6200" dirty="0"/>
              <a:t>F5</a:t>
            </a:r>
          </a:p>
          <a:p>
            <a:r>
              <a:rPr lang="en-GB" sz="6200" dirty="0"/>
              <a:t>Bugatti La </a:t>
            </a:r>
            <a:r>
              <a:rPr lang="en-GB" sz="6200" dirty="0" err="1"/>
              <a:t>Voiture</a:t>
            </a:r>
            <a:r>
              <a:rPr lang="en-GB" sz="6200" dirty="0"/>
              <a:t> Noire</a:t>
            </a:r>
          </a:p>
          <a:p>
            <a:r>
              <a:rPr lang="en-GB" sz="6200" dirty="0"/>
              <a:t>BXR Bailey Blade GT</a:t>
            </a:r>
          </a:p>
          <a:p>
            <a:r>
              <a:rPr lang="en-GB" sz="6200" dirty="0" err="1"/>
              <a:t>Lanborghini</a:t>
            </a:r>
            <a:r>
              <a:rPr lang="en-GB" sz="6200" dirty="0"/>
              <a:t> Sian FKP 37</a:t>
            </a:r>
          </a:p>
          <a:p>
            <a:r>
              <a:rPr lang="en-GB" sz="6200" dirty="0" err="1"/>
              <a:t>Mazzanti</a:t>
            </a:r>
            <a:r>
              <a:rPr lang="en-GB" sz="6200" dirty="0"/>
              <a:t> </a:t>
            </a:r>
            <a:r>
              <a:rPr lang="en-GB" sz="6200" dirty="0" err="1"/>
              <a:t>Evantra</a:t>
            </a:r>
            <a:r>
              <a:rPr lang="en-GB" sz="6200" dirty="0"/>
              <a:t> </a:t>
            </a:r>
            <a:r>
              <a:rPr lang="en-GB" sz="6200" dirty="0" err="1"/>
              <a:t>Millecavalli</a:t>
            </a:r>
            <a:endParaRPr lang="en-GB" sz="6200" dirty="0"/>
          </a:p>
          <a:p>
            <a:r>
              <a:rPr lang="en-GB" sz="6200" dirty="0"/>
              <a:t>McLaren Senna</a:t>
            </a:r>
          </a:p>
          <a:p>
            <a:r>
              <a:rPr lang="en-GB" sz="6200" dirty="0"/>
              <a:t>SSC </a:t>
            </a:r>
            <a:r>
              <a:rPr lang="en-GB" sz="6200" dirty="0" err="1"/>
              <a:t>Tutara</a:t>
            </a:r>
            <a:endParaRPr lang="en-GB" sz="62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83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7654-93FE-1944-B8A7-7E158EE7B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Rimac</a:t>
            </a:r>
            <a:r>
              <a:rPr lang="en-GB" dirty="0"/>
              <a:t> </a:t>
            </a:r>
            <a:r>
              <a:rPr lang="en-GB" dirty="0" err="1"/>
              <a:t>c_two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8088A6-CB40-A24A-A1D3-88A21DCF4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09446"/>
            <a:ext cx="6495361" cy="35941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4123A9-5258-4C47-8C6B-913F83FB27B7}"/>
              </a:ext>
            </a:extLst>
          </p:cNvPr>
          <p:cNvSpPr/>
          <p:nvPr/>
        </p:nvSpPr>
        <p:spPr>
          <a:xfrm>
            <a:off x="8077199" y="2309446"/>
            <a:ext cx="385689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Unveiled at the 2018 Geneva Motor Show called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Rimac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Concept Two but renamed to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Rimac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Nevera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upon its launch, it is the automaker's second car after the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Rimac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Concept One and is described as "the ultimate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electric </a:t>
            </a:r>
            <a:r>
              <a:rPr lang="en-IN" b="1" dirty="0" err="1">
                <a:solidFill>
                  <a:srgbClr val="202124"/>
                </a:solidFill>
                <a:latin typeface="arial" panose="020B0604020202020204" pitchFamily="34" charset="0"/>
              </a:rPr>
              <a:t>hypercar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driving experience".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Price:$2,400,000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Electric range: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650 km (400 miles)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Electric motor: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4 liquid-cooled permanent mag...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Curb weight: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2,150 kg (4,740 lb)</a:t>
            </a:r>
            <a:endParaRPr lang="en-IN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7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A0F8C-9EF4-7144-8236-923DE2122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Aspark</a:t>
            </a:r>
            <a:r>
              <a:rPr lang="en-GB" dirty="0"/>
              <a:t> owl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077BC5-222A-C64D-8577-E239E6EDF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56339"/>
            <a:ext cx="6491384" cy="35941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3B3D952-6464-A04A-B2FF-6BAA43FE1B65}"/>
              </a:ext>
            </a:extLst>
          </p:cNvPr>
          <p:cNvSpPr/>
          <p:nvPr/>
        </p:nvSpPr>
        <p:spPr>
          <a:xfrm>
            <a:off x="7971692" y="2029730"/>
            <a:ext cx="386861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Aspark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Owl (Japanese: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アスパーク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OWL) is an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all-electric battery-powered sports car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manufactured by Japanese engineering firm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Aspark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(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アスパーク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), under development since 2018, with the goal of making the fastest accelerating electric car. It will be built by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Manifattura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Automobili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Torino (MAT) in Italy.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Price:$3.2 Million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Electric motor: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4 electric motors (two rear, two front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Electric range: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451 km (280 mi)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Battery: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69 kWh (248 MJ) lithium-ion</a:t>
            </a:r>
            <a:endParaRPr lang="en-IN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30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3F8CF-722B-8D45-ABD1-E9F8E970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Bugatti </a:t>
            </a:r>
            <a:r>
              <a:rPr lang="en-GB" dirty="0" err="1"/>
              <a:t>chiron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B35686-590E-3C42-9D71-B860D3A6B6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21169"/>
            <a:ext cx="5990166" cy="35941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8ABCE3-AC63-AB4D-B27E-975A17DE3963}"/>
              </a:ext>
            </a:extLst>
          </p:cNvPr>
          <p:cNvSpPr/>
          <p:nvPr/>
        </p:nvSpPr>
        <p:spPr>
          <a:xfrm>
            <a:off x="7471953" y="428102"/>
            <a:ext cx="414996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The </a:t>
            </a:r>
            <a:r>
              <a:rPr lang="en-IN" b="1" dirty="0">
                <a:solidFill>
                  <a:srgbClr val="202122"/>
                </a:solidFill>
                <a:latin typeface="Arial" panose="020B0604020202020204" pitchFamily="34" charset="0"/>
              </a:rPr>
              <a:t>Bugatti Chiron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 is a 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mid engine 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two-seater sports car designed and developed in Germany by Bugatti Engineering and manufactured in </a:t>
            </a:r>
            <a:r>
              <a:rPr lang="en-IN" dirty="0" err="1">
                <a:solidFill>
                  <a:srgbClr val="0645AD"/>
                </a:solidFill>
                <a:latin typeface="Arial" panose="020B0604020202020204" pitchFamily="34" charset="0"/>
              </a:rPr>
              <a:t>Molsheim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 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, France by French automobile manufacturer 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Bugatti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  <a:hlinkClick r:id="rId3" tooltip="Bugatti Automobiles"/>
              </a:rPr>
              <a:t> </a:t>
            </a:r>
            <a:r>
              <a:rPr lang="en-IN" dirty="0" err="1">
                <a:solidFill>
                  <a:srgbClr val="0645AD"/>
                </a:solidFill>
                <a:latin typeface="Arial" panose="020B0604020202020204" pitchFamily="34" charset="0"/>
              </a:rPr>
              <a:t>Automobilies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 S.A.S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 The successor to the 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Bugatti Veyron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,</a:t>
            </a:r>
            <a:r>
              <a:rPr lang="en-IN" baseline="30000" dirty="0">
                <a:solidFill>
                  <a:srgbClr val="0645AD"/>
                </a:solidFill>
                <a:latin typeface="Arial" panose="020B0604020202020204" pitchFamily="34" charset="0"/>
                <a:hlinkClick r:id="rId4"/>
              </a:rPr>
              <a:t>[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the Chiron was first shown at the Geneva Motor Show on 1 March 2016. The car is based on the </a:t>
            </a:r>
            <a:r>
              <a:rPr lang="en-IN" dirty="0">
                <a:solidFill>
                  <a:srgbClr val="0645AD"/>
                </a:solidFill>
                <a:latin typeface="Arial" panose="020B0604020202020204" pitchFamily="34" charset="0"/>
              </a:rPr>
              <a:t>Bugatti Vision Gran </a:t>
            </a:r>
            <a:r>
              <a:rPr lang="en-IN" dirty="0" err="1">
                <a:solidFill>
                  <a:srgbClr val="0645AD"/>
                </a:solidFill>
                <a:latin typeface="Arial" panose="020B0604020202020204" pitchFamily="34" charset="0"/>
              </a:rPr>
              <a:t>Turismo</a:t>
            </a:r>
            <a:r>
              <a:rPr lang="en-IN" dirty="0" err="1">
                <a:solidFill>
                  <a:srgbClr val="202122"/>
                </a:solidFill>
                <a:latin typeface="Arial" panose="020B0604020202020204" pitchFamily="34" charset="0"/>
              </a:rPr>
              <a:t>concept</a:t>
            </a: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 car.</a:t>
            </a:r>
          </a:p>
          <a:p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Price:3.2 Million Euros</a:t>
            </a:r>
          </a:p>
          <a:p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4A4865-1D80-4840-A2BA-1D40C99DD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906464"/>
              </p:ext>
            </p:extLst>
          </p:nvPr>
        </p:nvGraphicFramePr>
        <p:xfrm>
          <a:off x="7241844" y="4304714"/>
          <a:ext cx="4610188" cy="2529840"/>
        </p:xfrm>
        <a:graphic>
          <a:graphicData uri="http://schemas.openxmlformats.org/drawingml/2006/table">
            <a:tbl>
              <a:tblPr/>
              <a:tblGrid>
                <a:gridCol w="2305094">
                  <a:extLst>
                    <a:ext uri="{9D8B030D-6E8A-4147-A177-3AD203B41FA5}">
                      <a16:colId xmlns:a16="http://schemas.microsoft.com/office/drawing/2014/main" val="1582814134"/>
                    </a:ext>
                  </a:extLst>
                </a:gridCol>
                <a:gridCol w="2305094">
                  <a:extLst>
                    <a:ext uri="{9D8B030D-6E8A-4147-A177-3AD203B41FA5}">
                      <a16:colId xmlns:a16="http://schemas.microsoft.com/office/drawing/2014/main" val="2035186621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Length</a:t>
                      </a:r>
                    </a:p>
                  </a:txBody>
                  <a:tcPr marR="9525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4,544 mm (178.9 in)</a:t>
                      </a:r>
                    </a:p>
                  </a:txBody>
                  <a:tcPr marL="95250" marR="9525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487005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Width</a:t>
                      </a:r>
                    </a:p>
                  </a:txBody>
                  <a:tcPr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2,038 mm (80.2 in)</a:t>
                      </a:r>
                    </a:p>
                  </a:txBody>
                  <a:tcPr marL="95250"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729309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Height</a:t>
                      </a:r>
                    </a:p>
                  </a:txBody>
                  <a:tcPr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1,212 mm (47.7 in)</a:t>
                      </a:r>
                    </a:p>
                  </a:txBody>
                  <a:tcPr marL="95250"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923296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</a:rPr>
                        <a:t>Kerb weight</a:t>
                      </a:r>
                    </a:p>
                  </a:txBody>
                  <a:tcPr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</a:rPr>
                        <a:t>1,996 kg (4,400 lb) (</a:t>
                      </a:r>
                      <a:r>
                        <a:rPr lang="en-IN" dirty="0" err="1">
                          <a:effectLst/>
                        </a:rPr>
                        <a:t>est</a:t>
                      </a:r>
                      <a:r>
                        <a:rPr lang="en-IN" dirty="0">
                          <a:effectLst/>
                        </a:rPr>
                        <a:t>) 1,978 kg (4,360 lb) (</a:t>
                      </a:r>
                      <a:r>
                        <a:rPr lang="en-IN" dirty="0" err="1">
                          <a:effectLst/>
                        </a:rPr>
                        <a:t>est</a:t>
                      </a:r>
                      <a:r>
                        <a:rPr lang="en-IN" dirty="0">
                          <a:effectLst/>
                        </a:rPr>
                        <a:t>) (Chiron Sport)</a:t>
                      </a:r>
                    </a:p>
                  </a:txBody>
                  <a:tcPr marL="95250" marR="9525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BEB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059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7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5CB9-72CB-254C-A604-1F8426440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koenigsegg</a:t>
            </a:r>
            <a:r>
              <a:rPr lang="en-GB" dirty="0"/>
              <a:t> </a:t>
            </a:r>
            <a:r>
              <a:rPr lang="en-GB" dirty="0" err="1"/>
              <a:t>jesko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57CA16-5212-5447-8C9E-064DF28535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7555" y="2379785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028236-1EDB-074A-8655-127E2441E997}"/>
              </a:ext>
            </a:extLst>
          </p:cNvPr>
          <p:cNvSpPr/>
          <p:nvPr/>
        </p:nvSpPr>
        <p:spPr>
          <a:xfrm>
            <a:off x="7582916" y="2330175"/>
            <a:ext cx="435117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Koenigsegg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Jesko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is a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limited production mid-engine sports car produced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by Swedish automobile manufacturer Koenigsegg. Introduced at the 2019 Geneva Motor Show, the car succeeds the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Agera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. The name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Jesko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is a tribute to the company founder's father,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Jesko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von Koenigsegg.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Price:$2.85 Million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Engine: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5.1 L (5,065.48 cc; 309.1 cu in) twin-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tu.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..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Curb weight: </a:t>
            </a:r>
            <a:r>
              <a:rPr lang="en-IN" b="1" dirty="0">
                <a:solidFill>
                  <a:srgbClr val="1A0DAB"/>
                </a:solidFill>
                <a:latin typeface="arial" panose="020B0604020202020204" pitchFamily="34" charset="0"/>
              </a:rPr>
              <a:t>1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,420 kg (3,131 lb); 1,320 kg ...</a:t>
            </a:r>
            <a:r>
              <a:rPr lang="en-IN" dirty="0">
                <a:solidFill>
                  <a:srgbClr val="1A0DAB"/>
                </a:solidFill>
                <a:latin typeface="arial" panose="020B0604020202020204" pitchFamily="34" charset="0"/>
              </a:rPr>
              <a:t>1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,420 kg (3,131 lb); 1,320 kg ...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Power output: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955 kW (1,298 PS; 1,281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hp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) </a:t>
            </a:r>
            <a:endParaRPr lang="en-IN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630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FAC7-9AF9-9A4F-A5B1-E9787FA46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Mclaren</a:t>
            </a:r>
            <a:r>
              <a:rPr lang="en-GB" dirty="0"/>
              <a:t> </a:t>
            </a:r>
            <a:r>
              <a:rPr lang="en-GB" dirty="0" err="1"/>
              <a:t>speedtail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30EA6-4845-064C-800B-4A72729AD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2800" y="2286001"/>
            <a:ext cx="4267200" cy="3593591"/>
          </a:xfrm>
        </p:spPr>
        <p:txBody>
          <a:bodyPr>
            <a:normAutofit fontScale="40000" lnSpcReduction="20000"/>
          </a:bodyPr>
          <a:lstStyle/>
          <a:p>
            <a:r>
              <a:rPr lang="en-IN" sz="3200" dirty="0"/>
              <a:t>The McLaren </a:t>
            </a:r>
            <a:r>
              <a:rPr lang="en-IN" sz="3200" dirty="0" err="1"/>
              <a:t>Speedtail</a:t>
            </a:r>
            <a:r>
              <a:rPr lang="en-IN" sz="3200" dirty="0"/>
              <a:t> is an honest-to-goodness </a:t>
            </a:r>
            <a:r>
              <a:rPr lang="en-IN" sz="3200" b="1" dirty="0"/>
              <a:t>modern marvel</a:t>
            </a:r>
            <a:r>
              <a:rPr lang="en-IN" sz="3200" dirty="0"/>
              <a:t>. More of an homage to the original McLaren three-seater, the F1, this special (well, more special </a:t>
            </a:r>
            <a:r>
              <a:rPr lang="en-IN" sz="3200" dirty="0" err="1"/>
              <a:t>Speedtail</a:t>
            </a:r>
            <a:r>
              <a:rPr lang="en-IN" sz="3200" dirty="0"/>
              <a:t>) bears the name of the Albert Drive testing facility where the F1 was developed and built in the early '90s. </a:t>
            </a:r>
          </a:p>
          <a:p>
            <a:r>
              <a:rPr lang="en-IN" sz="3200" dirty="0"/>
              <a:t>Price: $2,250,000.</a:t>
            </a:r>
          </a:p>
          <a:p>
            <a:r>
              <a:rPr lang="en-IN" sz="3200" dirty="0"/>
              <a:t>Engine: 4.0-liter V-8 Twin-Turbo with </a:t>
            </a:r>
            <a:r>
              <a:rPr lang="en-IN" sz="3200" dirty="0" err="1"/>
              <a:t>Electic</a:t>
            </a:r>
            <a:r>
              <a:rPr lang="en-IN" sz="3200" dirty="0"/>
              <a:t> Motor.</a:t>
            </a:r>
          </a:p>
          <a:p>
            <a:r>
              <a:rPr lang="en-IN" sz="3200" dirty="0"/>
              <a:t>Transmission: 7-speed Graziano dual-clutch automatic.</a:t>
            </a:r>
          </a:p>
          <a:p>
            <a:r>
              <a:rPr lang="en-IN" sz="3200" dirty="0"/>
              <a:t>Horsepower: 1,035 hp.</a:t>
            </a:r>
          </a:p>
          <a:p>
            <a:r>
              <a:rPr lang="en-IN" sz="3200" dirty="0"/>
              <a:t>Torque: 848 lb-ft.</a:t>
            </a:r>
          </a:p>
          <a:p>
            <a:r>
              <a:rPr lang="en-IN" sz="3200" dirty="0"/>
              <a:t>0-60 mph: 2.5 seconds.</a:t>
            </a:r>
          </a:p>
          <a:p>
            <a:r>
              <a:rPr lang="en-IN" sz="3200" dirty="0"/>
              <a:t>1/4 mile: TBD.</a:t>
            </a:r>
          </a:p>
          <a:p>
            <a:r>
              <a:rPr lang="en-IN" sz="3200" dirty="0"/>
              <a:t>Top Speed: 250 mph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C7B69F-5D71-B94F-B163-51F3B6E9B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862" y="2286001"/>
            <a:ext cx="5615353" cy="345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7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E922E-2702-704D-A565-7C3B9944A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Automobilie</a:t>
            </a:r>
            <a:r>
              <a:rPr lang="en-GB" dirty="0"/>
              <a:t> </a:t>
            </a:r>
            <a:r>
              <a:rPr lang="en-GB" dirty="0" err="1"/>
              <a:t>pininfarina</a:t>
            </a:r>
            <a:r>
              <a:rPr lang="en-GB" dirty="0"/>
              <a:t> </a:t>
            </a:r>
            <a:r>
              <a:rPr lang="en-GB" dirty="0" err="1"/>
              <a:t>battista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A66C7A-8295-8940-B0C8-7534D70CB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424" y="2344615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5AE341-5E21-9942-9DA5-D9EE42F55E36}"/>
              </a:ext>
            </a:extLst>
          </p:cNvPr>
          <p:cNvSpPr/>
          <p:nvPr/>
        </p:nvSpPr>
        <p:spPr>
          <a:xfrm>
            <a:off x="7703407" y="2344615"/>
            <a:ext cx="448859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The Battista is powered by a 120 </a:t>
            </a:r>
            <a:r>
              <a:rPr lang="en-IN" dirty="0" err="1"/>
              <a:t>kW⋅h</a:t>
            </a:r>
            <a:r>
              <a:rPr lang="en-IN" dirty="0"/>
              <a:t> battery pack supplied by </a:t>
            </a:r>
            <a:r>
              <a:rPr lang="en-IN" dirty="0" err="1"/>
              <a:t>Rimac</a:t>
            </a:r>
            <a:r>
              <a:rPr lang="en-IN" dirty="0"/>
              <a:t> </a:t>
            </a:r>
            <a:r>
              <a:rPr lang="en-IN" dirty="0" err="1"/>
              <a:t>Automobili</a:t>
            </a:r>
            <a:r>
              <a:rPr lang="en-IN" dirty="0"/>
              <a:t>. The car has four individual motors, each placed at a wheel and they have a combined </a:t>
            </a:r>
            <a:r>
              <a:rPr lang="en-IN" b="1" dirty="0"/>
              <a:t>power output of 1,400 kW and 2,300 </a:t>
            </a:r>
            <a:r>
              <a:rPr lang="en-IN" b="1" dirty="0" err="1"/>
              <a:t>N⋅m</a:t>
            </a:r>
            <a:r>
              <a:rPr lang="en-IN" b="1" dirty="0"/>
              <a:t> of torque</a:t>
            </a:r>
            <a:r>
              <a:rPr lang="en-IN" dirty="0"/>
              <a:t>. The car has a carbon-fibre monocoque chassis with aluminium crash structures at the front and rear.</a:t>
            </a:r>
          </a:p>
          <a:p>
            <a:r>
              <a:rPr lang="en-IN" dirty="0"/>
              <a:t>Price:$2.2 Million</a:t>
            </a:r>
          </a:p>
          <a:p>
            <a:br>
              <a:rPr lang="en-IN" dirty="0"/>
            </a:br>
            <a:endParaRPr lang="en-IN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466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6C3B6-544B-3B43-94F7-2C66634C4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Aston martin </a:t>
            </a:r>
            <a:r>
              <a:rPr lang="en-GB" dirty="0" err="1"/>
              <a:t>valkyrie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70099B-B926-514C-99A7-D3AE87070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148" y="2332892"/>
            <a:ext cx="6495361" cy="359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9DF232-1F8F-134F-8976-6DB465A79AC4}"/>
              </a:ext>
            </a:extLst>
          </p:cNvPr>
          <p:cNvSpPr/>
          <p:nvPr/>
        </p:nvSpPr>
        <p:spPr>
          <a:xfrm>
            <a:off x="7583509" y="2144783"/>
            <a:ext cx="451338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The Aston Martin Valkyrie (also known by its code-names as AM-RB 001 and Nebula) is a </a:t>
            </a:r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limited production hybrid sports car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 collaboratively built by British automobile manufacturers Aston Martin, Red Bull Racing Advanced Technologies and several others.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Engine: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6.5 litre Aston Martin-Cosworth RA nat...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Kerb weight: 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1,050–1,100 kg (2,315–2,425 lb)</a:t>
            </a:r>
          </a:p>
          <a:p>
            <a:r>
              <a:rPr lang="en-IN" b="1" dirty="0">
                <a:solidFill>
                  <a:srgbClr val="202124"/>
                </a:solidFill>
                <a:latin typeface="arial" panose="020B0604020202020204" pitchFamily="34" charset="0"/>
              </a:rPr>
              <a:t>Hybrid drivetrain: </a:t>
            </a:r>
            <a:r>
              <a:rPr lang="en-IN" b="1" dirty="0">
                <a:solidFill>
                  <a:srgbClr val="1A0DAB"/>
                </a:solidFill>
                <a:latin typeface="arial" panose="020B0604020202020204" pitchFamily="34" charset="0"/>
              </a:rPr>
              <a:t>Full Hybrid</a:t>
            </a:r>
          </a:p>
          <a:p>
            <a:r>
              <a:rPr lang="en-IN" b="1" dirty="0">
                <a:solidFill>
                  <a:srgbClr val="1A0DAB"/>
                </a:solidFill>
                <a:latin typeface="arial" panose="020B0604020202020204" pitchFamily="34" charset="0"/>
              </a:rPr>
              <a:t>Price:$3.8 Million</a:t>
            </a:r>
            <a:endParaRPr lang="en-IN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b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</a:br>
            <a:endParaRPr lang="en-IN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adg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876</TotalTime>
  <Words>1335</Words>
  <Application>Microsoft Macintosh PowerPoint</Application>
  <PresentationFormat>Widescreen</PresentationFormat>
  <Paragraphs>117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Arial</vt:lpstr>
      <vt:lpstr>Franklin Gothic Book</vt:lpstr>
      <vt:lpstr>Franklin Gothic Medium</vt:lpstr>
      <vt:lpstr>Gill Sans MT</vt:lpstr>
      <vt:lpstr>Verdana</vt:lpstr>
      <vt:lpstr>Badge</vt:lpstr>
      <vt:lpstr>Asphalt 9 legends</vt:lpstr>
      <vt:lpstr>contents</vt:lpstr>
      <vt:lpstr>Rimac c_two</vt:lpstr>
      <vt:lpstr>Aspark owl</vt:lpstr>
      <vt:lpstr>Bugatti chiron</vt:lpstr>
      <vt:lpstr>koenigsegg jesko</vt:lpstr>
      <vt:lpstr>Mclaren speedtail</vt:lpstr>
      <vt:lpstr>Automobilie pininfarina battista</vt:lpstr>
      <vt:lpstr>Aston martin valkyrie</vt:lpstr>
      <vt:lpstr>Inferno automobilie inferno</vt:lpstr>
      <vt:lpstr>Bugatti divo</vt:lpstr>
      <vt:lpstr>Hennessey venom f5</vt:lpstr>
      <vt:lpstr>Bugatti la voiture noire</vt:lpstr>
      <vt:lpstr>Bxr bailey blade gt1</vt:lpstr>
      <vt:lpstr>Lamborghini sian fkp 37 </vt:lpstr>
      <vt:lpstr>Mazzanti Evantra Millecavalli</vt:lpstr>
      <vt:lpstr>Mclaren senna </vt:lpstr>
      <vt:lpstr>Ssc tutara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Asphalt 9 Legends</dc:title>
  <dc:creator>Kishore Bhadane</dc:creator>
  <cp:lastModifiedBy>Kishore Bhadane</cp:lastModifiedBy>
  <cp:revision>13</cp:revision>
  <dcterms:created xsi:type="dcterms:W3CDTF">2021-10-21T14:09:48Z</dcterms:created>
  <dcterms:modified xsi:type="dcterms:W3CDTF">2021-11-11T04:17:28Z</dcterms:modified>
</cp:coreProperties>
</file>

<file path=docProps/thumbnail.jpeg>
</file>